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Pacifico"/>
      <p:regular r:id="rId23"/>
    </p:embeddedFont>
    <p:embeddedFont>
      <p:font typeface="DM Serif Text"/>
      <p:regular r:id="rId24"/>
      <p:italic r:id="rId25"/>
    </p:embeddedFont>
    <p:embeddedFont>
      <p:font typeface="Libre Baskerville"/>
      <p:regular r:id="rId26"/>
      <p:bold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9" roundtripDataSignature="AMtx7mgGxR9sMlDQgv5ZxpZL4ZIkpecg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DMSerifText-regular.fntdata"/><Relationship Id="rId23" Type="http://schemas.openxmlformats.org/officeDocument/2006/relationships/font" Target="fonts/Pacific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ibreBaskerville-regular.fntdata"/><Relationship Id="rId25" Type="http://schemas.openxmlformats.org/officeDocument/2006/relationships/font" Target="fonts/DMSerifText-italic.fntdata"/><Relationship Id="rId28" Type="http://schemas.openxmlformats.org/officeDocument/2006/relationships/font" Target="fonts/LibreBaskerville-italic.fntdata"/><Relationship Id="rId27" Type="http://schemas.openxmlformats.org/officeDocument/2006/relationships/font" Target="fonts/LibreBaskerville-bold.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832ed24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1832ed24bf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15e441f857_0_6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g315e441f857_0_63"/>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g315e441f857_0_6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g315e441f857_0_63"/>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g315e441f857_0_6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g315e441f857_0_1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g315e441f857_0_1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g315e441f857_0_1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g315e441f857_0_11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g315e441f857_0_69"/>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g315e441f857_0_6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g315e441f857_0_7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g315e441f857_0_7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g315e441f857_0_7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g315e441f857_0_72"/>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g315e441f857_0_7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g315e441f857_0_78"/>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g315e441f857_0_7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g315e441f857_0_7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g315e441f857_0_78"/>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315e441f857_0_78"/>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g315e441f857_0_7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315e441f857_0_8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g315e441f857_0_8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g315e441f857_0_8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g315e441f857_0_8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315e441f857_0_90"/>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315e441f857_0_9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315e441f857_0_90"/>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g315e441f857_0_90"/>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g315e441f857_0_9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315e441f857_0_96"/>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g315e441f857_0_9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g315e441f857_0_9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g315e441f857_0_9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315e441f857_0_9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g315e441f857_0_9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g315e441f857_0_9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g315e441f857_0_9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g315e441f857_0_106"/>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315e441f857_0_106"/>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315e441f857_0_106"/>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g315e441f857_0_10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g315e441f857_0_5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g315e441f857_0_59"/>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g315e441f857_0_5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
          <p:cNvSpPr txBox="1"/>
          <p:nvPr/>
        </p:nvSpPr>
        <p:spPr>
          <a:xfrm>
            <a:off x="1420650" y="3484800"/>
            <a:ext cx="6302700" cy="1658700"/>
          </a:xfrm>
          <a:prstGeom prst="rect">
            <a:avLst/>
          </a:prstGeom>
          <a:noFill/>
          <a:ln>
            <a:noFill/>
          </a:ln>
        </p:spPr>
        <p:txBody>
          <a:bodyPr anchorCtr="0" anchor="t" bIns="91425" lIns="91425" spcFirstLastPara="1" rIns="91425" wrap="square" tIns="91425">
            <a:noAutofit/>
          </a:bodyPr>
          <a:lstStyle/>
          <a:p>
            <a:pPr indent="0" lvl="0" marL="914400" marR="0" rtl="0" algn="l">
              <a:lnSpc>
                <a:spcPct val="100000"/>
              </a:lnSpc>
              <a:spcBef>
                <a:spcPts val="0"/>
              </a:spcBef>
              <a:spcAft>
                <a:spcPts val="0"/>
              </a:spcAft>
              <a:buClr>
                <a:srgbClr val="000000"/>
              </a:buClr>
              <a:buSzPts val="5100"/>
              <a:buFont typeface="Arial"/>
              <a:buNone/>
            </a:pPr>
            <a:r>
              <a:rPr b="0" i="0" lang="en-GB" sz="5100" u="none" cap="none" strike="noStrike">
                <a:solidFill>
                  <a:schemeClr val="lt1"/>
                </a:solidFill>
                <a:latin typeface="DM Serif Text"/>
                <a:ea typeface="DM Serif Text"/>
                <a:cs typeface="DM Serif Text"/>
                <a:sym typeface="DM Serif Text"/>
              </a:rPr>
              <a:t>Meta Project</a:t>
            </a:r>
            <a:r>
              <a:rPr b="0" i="0" lang="en-GB" sz="2000" u="none" cap="none" strike="noStrike">
                <a:solidFill>
                  <a:schemeClr val="lt1"/>
                </a:solidFill>
                <a:latin typeface="Libre Baskerville"/>
                <a:ea typeface="Libre Baskerville"/>
                <a:cs typeface="Libre Baskerville"/>
                <a:sym typeface="Libre Baskerville"/>
              </a:rPr>
              <a:t> </a:t>
            </a:r>
            <a:endParaRPr b="0" i="0" sz="2000" u="none" cap="none" strike="noStrike">
              <a:solidFill>
                <a:schemeClr val="lt1"/>
              </a:solidFill>
              <a:latin typeface="Libre Baskerville"/>
              <a:ea typeface="Libre Baskerville"/>
              <a:cs typeface="Libre Baskerville"/>
              <a:sym typeface="Libre Baskerville"/>
            </a:endParaRPr>
          </a:p>
          <a:p>
            <a:pPr indent="0" lvl="0" marL="0" marR="0" rtl="0" algn="l">
              <a:lnSpc>
                <a:spcPct val="100000"/>
              </a:lnSpc>
              <a:spcBef>
                <a:spcPts val="0"/>
              </a:spcBef>
              <a:spcAft>
                <a:spcPts val="0"/>
              </a:spcAft>
              <a:buClr>
                <a:srgbClr val="000000"/>
              </a:buClr>
              <a:buSzPts val="2000"/>
              <a:buFont typeface="Arial"/>
              <a:buNone/>
            </a:pPr>
            <a:r>
              <a:rPr lang="en-GB" sz="2000">
                <a:solidFill>
                  <a:schemeClr val="lt1"/>
                </a:solidFill>
              </a:rPr>
              <a:t>                                                  </a:t>
            </a:r>
            <a:r>
              <a:rPr lang="en-GB" sz="2000">
                <a:solidFill>
                  <a:schemeClr val="lt1"/>
                </a:solidFill>
                <a:latin typeface="Times New Roman"/>
                <a:ea typeface="Times New Roman"/>
                <a:cs typeface="Times New Roman"/>
                <a:sym typeface="Times New Roman"/>
              </a:rPr>
              <a:t>     </a:t>
            </a:r>
            <a:r>
              <a:rPr i="0" lang="en-GB" sz="2000" u="none" cap="none" strike="noStrike">
                <a:solidFill>
                  <a:schemeClr val="lt1"/>
                </a:solidFill>
                <a:latin typeface="Times New Roman"/>
                <a:ea typeface="Times New Roman"/>
                <a:cs typeface="Times New Roman"/>
                <a:sym typeface="Times New Roman"/>
              </a:rPr>
              <a:t>By </a:t>
            </a:r>
            <a:r>
              <a:rPr lang="en-GB" sz="2000">
                <a:solidFill>
                  <a:schemeClr val="lt1"/>
                </a:solidFill>
                <a:latin typeface="Times New Roman"/>
                <a:ea typeface="Times New Roman"/>
                <a:cs typeface="Times New Roman"/>
                <a:sym typeface="Times New Roman"/>
              </a:rPr>
              <a:t>Pooja Gurumurti</a:t>
            </a:r>
            <a:endParaRPr i="0" sz="2000" u="none" cap="none" strike="noStrike">
              <a:solidFill>
                <a:schemeClr val="lt1"/>
              </a:solidFill>
              <a:latin typeface="Times New Roman"/>
              <a:ea typeface="Times New Roman"/>
              <a:cs typeface="Times New Roman"/>
              <a:sym typeface="Times New Roman"/>
            </a:endParaRPr>
          </a:p>
          <a:p>
            <a:pPr indent="0" lvl="0" marL="36576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Pacifico"/>
              <a:ea typeface="Pacifico"/>
              <a:cs typeface="Pacifico"/>
              <a:sym typeface="Pacifico"/>
            </a:endParaRPr>
          </a:p>
        </p:txBody>
      </p:sp>
      <p:pic>
        <p:nvPicPr>
          <p:cNvPr id="68" name="Google Shape;68;p1"/>
          <p:cNvPicPr preferRelativeResize="0"/>
          <p:nvPr/>
        </p:nvPicPr>
        <p:blipFill>
          <a:blip r:embed="rId4">
            <a:alphaModFix/>
          </a:blip>
          <a:stretch>
            <a:fillRect/>
          </a:stretch>
        </p:blipFill>
        <p:spPr>
          <a:xfrm>
            <a:off x="0" y="-11"/>
            <a:ext cx="9143998" cy="29036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31832ed24bf_0_6"/>
          <p:cNvSpPr txBox="1"/>
          <p:nvPr>
            <p:ph type="ctrTitle"/>
          </p:nvPr>
        </p:nvSpPr>
        <p:spPr>
          <a:xfrm>
            <a:off x="390525" y="83350"/>
            <a:ext cx="8222100" cy="764400"/>
          </a:xfrm>
          <a:prstGeom prst="rect">
            <a:avLst/>
          </a:prstGeom>
          <a:noFill/>
          <a:ln>
            <a:noFill/>
          </a:ln>
        </p:spPr>
        <p:txBody>
          <a:bodyPr anchorCtr="0" anchor="b" bIns="91425" lIns="91425" spcFirstLastPara="1" rIns="91425" wrap="square" tIns="91425">
            <a:noAutofit/>
          </a:bodyPr>
          <a:lstStyle/>
          <a:p>
            <a:pPr indent="0" lvl="0" marL="1828800" rtl="0" algn="l">
              <a:lnSpc>
                <a:spcPct val="100000"/>
              </a:lnSpc>
              <a:spcBef>
                <a:spcPts val="0"/>
              </a:spcBef>
              <a:spcAft>
                <a:spcPts val="0"/>
              </a:spcAft>
              <a:buSzPts val="4800"/>
              <a:buNone/>
            </a:pPr>
            <a:r>
              <a:rPr lang="en-GB" sz="3970">
                <a:solidFill>
                  <a:srgbClr val="5B0F00"/>
                </a:solidFill>
                <a:latin typeface="DM Serif Text"/>
                <a:ea typeface="DM Serif Text"/>
                <a:cs typeface="DM Serif Text"/>
                <a:sym typeface="DM Serif Text"/>
              </a:rPr>
              <a:t>Engagement Rates</a:t>
            </a:r>
            <a:endParaRPr sz="3970">
              <a:solidFill>
                <a:srgbClr val="5B0F00"/>
              </a:solidFill>
              <a:latin typeface="DM Serif Text"/>
              <a:ea typeface="DM Serif Text"/>
              <a:cs typeface="DM Serif Text"/>
              <a:sym typeface="DM Serif Text"/>
            </a:endParaRPr>
          </a:p>
        </p:txBody>
      </p:sp>
      <p:sp>
        <p:nvSpPr>
          <p:cNvPr id="130" name="Google Shape;130;g31832ed24bf_0_6"/>
          <p:cNvSpPr txBox="1"/>
          <p:nvPr>
            <p:ph idx="1" type="subTitle"/>
          </p:nvPr>
        </p:nvSpPr>
        <p:spPr>
          <a:xfrm>
            <a:off x="4762500" y="910775"/>
            <a:ext cx="4258800" cy="3947100"/>
          </a:xfrm>
          <a:prstGeom prst="rect">
            <a:avLst/>
          </a:prstGeom>
          <a:noFill/>
          <a:ln>
            <a:noFill/>
          </a:ln>
        </p:spPr>
        <p:txBody>
          <a:bodyPr anchorCtr="0" anchor="t" bIns="91425" lIns="91425" spcFirstLastPara="1" rIns="91425" wrap="square" tIns="91425">
            <a:normAutofit fontScale="92500" lnSpcReduction="20000"/>
          </a:bodyPr>
          <a:lstStyle/>
          <a:p>
            <a:pPr indent="-340201" lvl="0" marL="457200" rtl="0" algn="l">
              <a:lnSpc>
                <a:spcPct val="115000"/>
              </a:lnSpc>
              <a:spcBef>
                <a:spcPts val="0"/>
              </a:spcBef>
              <a:spcAft>
                <a:spcPts val="0"/>
              </a:spcAft>
              <a:buClr>
                <a:srgbClr val="660000"/>
              </a:buClr>
              <a:buSzPct val="100000"/>
              <a:buFont typeface="Times New Roman"/>
              <a:buChar char="●"/>
            </a:pPr>
            <a:r>
              <a:rPr lang="en-GB" sz="1900">
                <a:solidFill>
                  <a:srgbClr val="660000"/>
                </a:solidFill>
                <a:latin typeface="Times New Roman"/>
                <a:ea typeface="Times New Roman"/>
                <a:cs typeface="Times New Roman"/>
                <a:sym typeface="Times New Roman"/>
              </a:rPr>
              <a:t>To maximize user engagement and drive campaign success, it's essential to identify and leverage high-engagement hashtags. These hashtags are associated with posts that have garnered significant likes, comments, and shares, making them a valuable asset for content strategy and ad campaigns.</a:t>
            </a:r>
            <a:endParaRPr sz="1900">
              <a:solidFill>
                <a:srgbClr val="660000"/>
              </a:solidFill>
              <a:latin typeface="Times New Roman"/>
              <a:ea typeface="Times New Roman"/>
              <a:cs typeface="Times New Roman"/>
              <a:sym typeface="Times New Roman"/>
            </a:endParaRPr>
          </a:p>
          <a:p>
            <a:pPr indent="-340201" lvl="0" marL="457200" rtl="0" algn="l">
              <a:lnSpc>
                <a:spcPct val="115000"/>
              </a:lnSpc>
              <a:spcBef>
                <a:spcPts val="0"/>
              </a:spcBef>
              <a:spcAft>
                <a:spcPts val="0"/>
              </a:spcAft>
              <a:buClr>
                <a:srgbClr val="660000"/>
              </a:buClr>
              <a:buSzPct val="100000"/>
              <a:buFont typeface="Times New Roman"/>
              <a:buChar char="●"/>
            </a:pPr>
            <a:r>
              <a:rPr lang="en-GB" sz="1900">
                <a:solidFill>
                  <a:srgbClr val="660000"/>
                </a:solidFill>
                <a:latin typeface="Times New Roman"/>
                <a:ea typeface="Times New Roman"/>
                <a:cs typeface="Times New Roman"/>
                <a:sym typeface="Times New Roman"/>
              </a:rPr>
              <a:t>Monitor hashtag performance over time to identify trends and patterns.</a:t>
            </a:r>
            <a:endParaRPr sz="1900">
              <a:solidFill>
                <a:srgbClr val="660000"/>
              </a:solidFill>
              <a:latin typeface="Times New Roman"/>
              <a:ea typeface="Times New Roman"/>
              <a:cs typeface="Times New Roman"/>
              <a:sym typeface="Times New Roman"/>
            </a:endParaRPr>
          </a:p>
          <a:p>
            <a:pPr indent="-340201" lvl="0" marL="457200" rtl="0" algn="l">
              <a:lnSpc>
                <a:spcPct val="115000"/>
              </a:lnSpc>
              <a:spcBef>
                <a:spcPts val="0"/>
              </a:spcBef>
              <a:spcAft>
                <a:spcPts val="0"/>
              </a:spcAft>
              <a:buClr>
                <a:srgbClr val="660000"/>
              </a:buClr>
              <a:buSzPct val="100000"/>
              <a:buFont typeface="Times New Roman"/>
              <a:buChar char="●"/>
            </a:pPr>
            <a:r>
              <a:rPr lang="en-GB" sz="1900">
                <a:solidFill>
                  <a:srgbClr val="660000"/>
                </a:solidFill>
                <a:latin typeface="Times New Roman"/>
                <a:ea typeface="Times New Roman"/>
                <a:cs typeface="Times New Roman"/>
                <a:sym typeface="Times New Roman"/>
              </a:rPr>
              <a:t>Design ad creative that incorporates high-engagement hashtags, increasing relevance and engagement.</a:t>
            </a:r>
            <a:endParaRPr sz="1900">
              <a:solidFill>
                <a:srgbClr val="660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rgbClr val="660000"/>
              </a:solidFill>
              <a:latin typeface="Times New Roman"/>
              <a:ea typeface="Times New Roman"/>
              <a:cs typeface="Times New Roman"/>
              <a:sym typeface="Times New Roman"/>
            </a:endParaRPr>
          </a:p>
        </p:txBody>
      </p:sp>
      <p:pic>
        <p:nvPicPr>
          <p:cNvPr id="131" name="Google Shape;131;g31832ed24bf_0_6" title="Chart"/>
          <p:cNvPicPr preferRelativeResize="0"/>
          <p:nvPr/>
        </p:nvPicPr>
        <p:blipFill rotWithShape="1">
          <a:blip r:embed="rId4">
            <a:alphaModFix/>
          </a:blip>
          <a:srcRect b="4979" l="0" r="3698" t="0"/>
          <a:stretch/>
        </p:blipFill>
        <p:spPr>
          <a:xfrm>
            <a:off x="86875" y="1193025"/>
            <a:ext cx="4568475" cy="268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10"/>
          <p:cNvSpPr txBox="1"/>
          <p:nvPr>
            <p:ph type="ctrTitle"/>
          </p:nvPr>
        </p:nvSpPr>
        <p:spPr>
          <a:xfrm>
            <a:off x="390525" y="-9525"/>
            <a:ext cx="8222100" cy="933600"/>
          </a:xfrm>
          <a:prstGeom prst="rect">
            <a:avLst/>
          </a:prstGeom>
          <a:noFill/>
          <a:ln>
            <a:noFill/>
          </a:ln>
        </p:spPr>
        <p:txBody>
          <a:bodyPr anchorCtr="0" anchor="b" bIns="91425" lIns="91425" spcFirstLastPara="1" rIns="91425" wrap="square" tIns="91425">
            <a:normAutofit/>
          </a:bodyPr>
          <a:lstStyle/>
          <a:p>
            <a:pPr indent="0" lvl="0" marL="457200" rtl="0" algn="ctr">
              <a:lnSpc>
                <a:spcPct val="100000"/>
              </a:lnSpc>
              <a:spcBef>
                <a:spcPts val="0"/>
              </a:spcBef>
              <a:spcAft>
                <a:spcPts val="0"/>
              </a:spcAft>
              <a:buSzPts val="4800"/>
              <a:buNone/>
            </a:pPr>
            <a:r>
              <a:rPr lang="en-GB" sz="4200">
                <a:solidFill>
                  <a:srgbClr val="5B0F00"/>
                </a:solidFill>
                <a:latin typeface="DM Serif Text"/>
                <a:ea typeface="DM Serif Text"/>
                <a:cs typeface="DM Serif Text"/>
                <a:sym typeface="DM Serif Text"/>
              </a:rPr>
              <a:t>Advertisement Strategy</a:t>
            </a:r>
            <a:endParaRPr sz="4200">
              <a:solidFill>
                <a:srgbClr val="5B0F00"/>
              </a:solidFill>
              <a:latin typeface="DM Serif Text"/>
              <a:ea typeface="DM Serif Text"/>
              <a:cs typeface="DM Serif Text"/>
              <a:sym typeface="DM Serif Text"/>
            </a:endParaRPr>
          </a:p>
        </p:txBody>
      </p:sp>
      <p:sp>
        <p:nvSpPr>
          <p:cNvPr id="137" name="Google Shape;137;p10"/>
          <p:cNvSpPr txBox="1"/>
          <p:nvPr>
            <p:ph idx="1" type="subTitle"/>
          </p:nvPr>
        </p:nvSpPr>
        <p:spPr>
          <a:xfrm>
            <a:off x="238125" y="924050"/>
            <a:ext cx="8222100" cy="1683300"/>
          </a:xfrm>
          <a:prstGeom prst="rect">
            <a:avLst/>
          </a:prstGeom>
          <a:noFill/>
          <a:ln>
            <a:noFill/>
          </a:ln>
        </p:spPr>
        <p:txBody>
          <a:bodyPr anchorCtr="0" anchor="t" bIns="91425" lIns="91425" spcFirstLastPara="1" rIns="91425" wrap="square" tIns="91425">
            <a:normAutofit lnSpcReduction="10000"/>
          </a:bodyPr>
          <a:lstStyle/>
          <a:p>
            <a:pPr indent="-336550" lvl="0" marL="457200" rtl="0" algn="l">
              <a:lnSpc>
                <a:spcPct val="100000"/>
              </a:lnSpc>
              <a:spcBef>
                <a:spcPts val="0"/>
              </a:spcBef>
              <a:spcAft>
                <a:spcPts val="0"/>
              </a:spcAft>
              <a:buClr>
                <a:srgbClr val="5B0F00"/>
              </a:buClr>
              <a:buSzPts val="1700"/>
              <a:buFont typeface="Times New Roman"/>
              <a:buChar char="●"/>
            </a:pPr>
            <a:r>
              <a:rPr lang="en-GB" sz="1700">
                <a:solidFill>
                  <a:srgbClr val="5B0F00"/>
                </a:solidFill>
                <a:latin typeface="Times New Roman"/>
                <a:ea typeface="Times New Roman"/>
                <a:cs typeface="Times New Roman"/>
                <a:sym typeface="Times New Roman"/>
              </a:rPr>
              <a:t>Ad campaigns on the basis of user’s category.</a:t>
            </a:r>
            <a:endParaRPr sz="1700">
              <a:solidFill>
                <a:srgbClr val="5B0F00"/>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rgbClr val="5B0F00"/>
              </a:buClr>
              <a:buSzPts val="1700"/>
              <a:buFont typeface="Times New Roman"/>
              <a:buChar char="●"/>
            </a:pPr>
            <a:r>
              <a:rPr lang="en-GB" sz="1700">
                <a:solidFill>
                  <a:srgbClr val="5B0F00"/>
                </a:solidFill>
                <a:latin typeface="Times New Roman"/>
                <a:ea typeface="Times New Roman"/>
                <a:cs typeface="Times New Roman"/>
                <a:sym typeface="Times New Roman"/>
              </a:rPr>
              <a:t>Utilise user data for personalised ad and content.</a:t>
            </a:r>
            <a:endParaRPr sz="1700">
              <a:solidFill>
                <a:srgbClr val="5B0F00"/>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rgbClr val="5B0F00"/>
              </a:buClr>
              <a:buSzPts val="1700"/>
              <a:buFont typeface="Times New Roman"/>
              <a:buChar char="●"/>
            </a:pPr>
            <a:r>
              <a:rPr lang="en-GB" sz="1700">
                <a:solidFill>
                  <a:srgbClr val="5B0F00"/>
                </a:solidFill>
                <a:latin typeface="Times New Roman"/>
                <a:ea typeface="Times New Roman"/>
                <a:cs typeface="Times New Roman"/>
                <a:sym typeface="Times New Roman"/>
              </a:rPr>
              <a:t> Notifications and recommendations should be given on the basis of content users follow and like the most.</a:t>
            </a:r>
            <a:endParaRPr sz="1700">
              <a:solidFill>
                <a:srgbClr val="5B0F00"/>
              </a:solidFill>
              <a:latin typeface="Times New Roman"/>
              <a:ea typeface="Times New Roman"/>
              <a:cs typeface="Times New Roman"/>
              <a:sym typeface="Times New Roman"/>
            </a:endParaRPr>
          </a:p>
          <a:p>
            <a:pPr indent="-336550" lvl="0" marL="457200" rtl="0" algn="l">
              <a:lnSpc>
                <a:spcPct val="100000"/>
              </a:lnSpc>
              <a:spcBef>
                <a:spcPts val="0"/>
              </a:spcBef>
              <a:spcAft>
                <a:spcPts val="0"/>
              </a:spcAft>
              <a:buClr>
                <a:srgbClr val="5B0F00"/>
              </a:buClr>
              <a:buSzPts val="1700"/>
              <a:buChar char="●"/>
            </a:pPr>
            <a:r>
              <a:rPr lang="en-GB" sz="1700">
                <a:solidFill>
                  <a:srgbClr val="5B0F00"/>
                </a:solidFill>
                <a:latin typeface="Times New Roman"/>
                <a:ea typeface="Times New Roman"/>
                <a:cs typeface="Times New Roman"/>
                <a:sym typeface="Times New Roman"/>
              </a:rPr>
              <a:t>Collaborations with the Highly engaged users to encourage others for re-engaging on the platform</a:t>
            </a:r>
            <a:r>
              <a:rPr lang="en-GB" sz="1700">
                <a:solidFill>
                  <a:srgbClr val="5B0F00"/>
                </a:solidFill>
              </a:rPr>
              <a:t>. </a:t>
            </a:r>
            <a:endParaRPr sz="1700">
              <a:solidFill>
                <a:srgbClr val="5B0F00"/>
              </a:solidFill>
            </a:endParaRPr>
          </a:p>
        </p:txBody>
      </p:sp>
      <p:pic>
        <p:nvPicPr>
          <p:cNvPr id="138" name="Google Shape;138;p10" title="Chart"/>
          <p:cNvPicPr preferRelativeResize="0"/>
          <p:nvPr/>
        </p:nvPicPr>
        <p:blipFill>
          <a:blip r:embed="rId4">
            <a:alphaModFix/>
          </a:blip>
          <a:stretch>
            <a:fillRect/>
          </a:stretch>
        </p:blipFill>
        <p:spPr>
          <a:xfrm>
            <a:off x="808789" y="2607350"/>
            <a:ext cx="7080773" cy="2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11"/>
          <p:cNvSpPr txBox="1"/>
          <p:nvPr>
            <p:ph type="ctrTitle"/>
          </p:nvPr>
        </p:nvSpPr>
        <p:spPr>
          <a:xfrm>
            <a:off x="1228725" y="-9525"/>
            <a:ext cx="7355700" cy="9336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320"/>
              <a:buNone/>
            </a:pPr>
            <a:r>
              <a:rPr lang="en-GB" sz="3920">
                <a:solidFill>
                  <a:srgbClr val="5B0F00"/>
                </a:solidFill>
                <a:latin typeface="DM Serif Text"/>
                <a:ea typeface="DM Serif Text"/>
                <a:cs typeface="DM Serif Text"/>
                <a:sym typeface="DM Serif Text"/>
              </a:rPr>
              <a:t>Campaigns and Projections</a:t>
            </a:r>
            <a:endParaRPr sz="3920">
              <a:solidFill>
                <a:srgbClr val="5B0F00"/>
              </a:solidFill>
              <a:latin typeface="DM Serif Text"/>
              <a:ea typeface="DM Serif Text"/>
              <a:cs typeface="DM Serif Text"/>
              <a:sym typeface="DM Serif Text"/>
            </a:endParaRPr>
          </a:p>
        </p:txBody>
      </p:sp>
      <p:sp>
        <p:nvSpPr>
          <p:cNvPr id="144" name="Google Shape;144;p11"/>
          <p:cNvSpPr txBox="1"/>
          <p:nvPr>
            <p:ph idx="1" type="subTitle"/>
          </p:nvPr>
        </p:nvSpPr>
        <p:spPr>
          <a:xfrm>
            <a:off x="2985150" y="924075"/>
            <a:ext cx="5996700" cy="4032600"/>
          </a:xfrm>
          <a:prstGeom prst="rect">
            <a:avLst/>
          </a:prstGeom>
          <a:noFill/>
          <a:ln>
            <a:noFill/>
          </a:ln>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Clr>
                <a:srgbClr val="85200C"/>
              </a:buClr>
              <a:buSzPts val="1900"/>
              <a:buFont typeface="Times New Roman"/>
              <a:buChar char="❏"/>
            </a:pPr>
            <a:r>
              <a:rPr lang="en-GB" sz="1900">
                <a:solidFill>
                  <a:srgbClr val="85200C"/>
                </a:solidFill>
                <a:latin typeface="Times New Roman"/>
                <a:ea typeface="Times New Roman"/>
                <a:cs typeface="Times New Roman"/>
                <a:sym typeface="Times New Roman"/>
              </a:rPr>
              <a:t>Target audience on the basis of categories and content they brows.</a:t>
            </a:r>
            <a:endParaRPr sz="1900">
              <a:solidFill>
                <a:srgbClr val="85200C"/>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85200C"/>
              </a:buClr>
              <a:buSzPts val="1900"/>
              <a:buFont typeface="Times New Roman"/>
              <a:buChar char="❏"/>
            </a:pPr>
            <a:r>
              <a:rPr lang="en-GB" sz="1900">
                <a:solidFill>
                  <a:srgbClr val="85200C"/>
                </a:solidFill>
                <a:latin typeface="Times New Roman"/>
                <a:ea typeface="Times New Roman"/>
                <a:cs typeface="Times New Roman"/>
                <a:sym typeface="Times New Roman"/>
              </a:rPr>
              <a:t>Personalised notification and emails should be send the the users to increase engagement.</a:t>
            </a:r>
            <a:endParaRPr sz="1900">
              <a:solidFill>
                <a:srgbClr val="85200C"/>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85200C"/>
              </a:buClr>
              <a:buSzPts val="1900"/>
              <a:buFont typeface="Times New Roman"/>
              <a:buChar char="❏"/>
            </a:pPr>
            <a:r>
              <a:rPr lang="en-GB" sz="1900">
                <a:solidFill>
                  <a:srgbClr val="85200C"/>
                </a:solidFill>
                <a:latin typeface="Times New Roman"/>
                <a:ea typeface="Times New Roman"/>
                <a:cs typeface="Times New Roman"/>
                <a:sym typeface="Times New Roman"/>
              </a:rPr>
              <a:t>Notification should be catchy and funny so user may not feel disturbed and irritated.</a:t>
            </a:r>
            <a:endParaRPr sz="1900">
              <a:solidFill>
                <a:srgbClr val="85200C"/>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rgbClr val="85200C"/>
              </a:buClr>
              <a:buSzPts val="1900"/>
              <a:buFont typeface="Times New Roman"/>
              <a:buChar char="❏"/>
            </a:pPr>
            <a:r>
              <a:rPr lang="en-GB" sz="1900">
                <a:solidFill>
                  <a:srgbClr val="85200C"/>
                </a:solidFill>
                <a:latin typeface="Times New Roman"/>
                <a:ea typeface="Times New Roman"/>
                <a:cs typeface="Times New Roman"/>
                <a:sym typeface="Times New Roman"/>
              </a:rPr>
              <a:t>Analyse the ad campaigns which are getting low response and substitute them.</a:t>
            </a:r>
            <a:endParaRPr sz="1900">
              <a:solidFill>
                <a:srgbClr val="85200C"/>
              </a:solidFill>
              <a:latin typeface="Times New Roman"/>
              <a:ea typeface="Times New Roman"/>
              <a:cs typeface="Times New Roman"/>
              <a:sym typeface="Times New Roman"/>
            </a:endParaRPr>
          </a:p>
          <a:p>
            <a:pPr indent="-349250" lvl="0" marL="457200" rtl="0" algn="l">
              <a:spcBef>
                <a:spcPts val="0"/>
              </a:spcBef>
              <a:spcAft>
                <a:spcPts val="0"/>
              </a:spcAft>
              <a:buClr>
                <a:srgbClr val="85200C"/>
              </a:buClr>
              <a:buSzPts val="1900"/>
              <a:buFont typeface="Times New Roman"/>
              <a:buChar char="❏"/>
            </a:pPr>
            <a:r>
              <a:rPr lang="en-GB" sz="1900">
                <a:solidFill>
                  <a:srgbClr val="85200C"/>
                </a:solidFill>
                <a:latin typeface="Times New Roman"/>
                <a:ea typeface="Times New Roman"/>
                <a:cs typeface="Times New Roman"/>
                <a:sym typeface="Times New Roman"/>
              </a:rPr>
              <a:t>Collaborations should be done with brands and users, pay the user for paid posts who have better reach and             engagement.</a:t>
            </a:r>
            <a:endParaRPr sz="1900">
              <a:solidFill>
                <a:srgbClr val="85200C"/>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a:latin typeface="Times New Roman"/>
              <a:ea typeface="Times New Roman"/>
              <a:cs typeface="Times New Roman"/>
              <a:sym typeface="Times New Roman"/>
            </a:endParaRPr>
          </a:p>
        </p:txBody>
      </p:sp>
      <p:pic>
        <p:nvPicPr>
          <p:cNvPr id="145" name="Google Shape;145;p11"/>
          <p:cNvPicPr preferRelativeResize="0"/>
          <p:nvPr/>
        </p:nvPicPr>
        <p:blipFill>
          <a:blip r:embed="rId4">
            <a:alphaModFix/>
          </a:blip>
          <a:stretch>
            <a:fillRect/>
          </a:stretch>
        </p:blipFill>
        <p:spPr>
          <a:xfrm>
            <a:off x="121450" y="1069200"/>
            <a:ext cx="2605074" cy="300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13"/>
          <p:cNvSpPr txBox="1"/>
          <p:nvPr>
            <p:ph type="ctrTitle"/>
          </p:nvPr>
        </p:nvSpPr>
        <p:spPr>
          <a:xfrm>
            <a:off x="785825" y="119075"/>
            <a:ext cx="8055300" cy="804900"/>
          </a:xfrm>
          <a:prstGeom prst="rect">
            <a:avLst/>
          </a:prstGeom>
          <a:noFill/>
          <a:ln>
            <a:noFill/>
          </a:ln>
        </p:spPr>
        <p:txBody>
          <a:bodyPr anchorCtr="0" anchor="b" bIns="91425" lIns="91425" spcFirstLastPara="1" rIns="91425" wrap="square" tIns="91425">
            <a:normAutofit fontScale="90000"/>
          </a:bodyPr>
          <a:lstStyle/>
          <a:p>
            <a:pPr indent="0" lvl="0" marL="1828800" rtl="0" algn="l">
              <a:lnSpc>
                <a:spcPct val="100000"/>
              </a:lnSpc>
              <a:spcBef>
                <a:spcPts val="0"/>
              </a:spcBef>
              <a:spcAft>
                <a:spcPts val="0"/>
              </a:spcAft>
              <a:buSzPct val="100000"/>
              <a:buNone/>
            </a:pPr>
            <a:r>
              <a:rPr lang="en-GB">
                <a:solidFill>
                  <a:srgbClr val="5B0F00"/>
                </a:solidFill>
                <a:latin typeface="DM Serif Text"/>
                <a:ea typeface="DM Serif Text"/>
                <a:cs typeface="DM Serif Text"/>
                <a:sym typeface="DM Serif Text"/>
              </a:rPr>
              <a:t>Conclusion</a:t>
            </a:r>
            <a:endParaRPr>
              <a:solidFill>
                <a:srgbClr val="5B0F00"/>
              </a:solidFill>
              <a:latin typeface="DM Serif Text"/>
              <a:ea typeface="DM Serif Text"/>
              <a:cs typeface="DM Serif Text"/>
              <a:sym typeface="DM Serif Text"/>
            </a:endParaRPr>
          </a:p>
        </p:txBody>
      </p:sp>
      <p:sp>
        <p:nvSpPr>
          <p:cNvPr id="151" name="Google Shape;151;p13"/>
          <p:cNvSpPr txBox="1"/>
          <p:nvPr>
            <p:ph idx="1" type="subTitle"/>
          </p:nvPr>
        </p:nvSpPr>
        <p:spPr>
          <a:xfrm>
            <a:off x="390525" y="1151650"/>
            <a:ext cx="8222100" cy="3627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According to the analysis of current data users divided into 3 categories i.e Highly engaged, Moderately engaged and Less engaged.</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Special focus should be given on Less engaged users.</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Hashtags play a very vital role is user engagement and promoting any content.</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Hashtags should be properly monitored and utilised according to the trending and hot topics.</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Reels are now more liked and engaging among new users.</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Making reels should be promoted among users and influencers should be motivated to make reels related to trending hashtags.</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Ads and Campaigns should regularly be made optimising with trends.</a:t>
            </a:r>
            <a:endParaRPr>
              <a:solidFill>
                <a:srgbClr val="5B0F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Promotion through notification should be done via tests and mails.</a:t>
            </a:r>
            <a:endParaRPr>
              <a:solidFill>
                <a:srgbClr val="5B0F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pic>
        <p:nvPicPr>
          <p:cNvPr id="156" name="Google Shape;156;p14"/>
          <p:cNvPicPr preferRelativeResize="0"/>
          <p:nvPr/>
        </p:nvPicPr>
        <p:blipFill>
          <a:blip r:embed="rId4">
            <a:alphaModFix/>
          </a:blip>
          <a:stretch>
            <a:fillRect/>
          </a:stretch>
        </p:blipFill>
        <p:spPr>
          <a:xfrm>
            <a:off x="2250275" y="2545550"/>
            <a:ext cx="4362451" cy="230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2"/>
          <p:cNvSpPr txBox="1"/>
          <p:nvPr>
            <p:ph type="ctrTitle"/>
          </p:nvPr>
        </p:nvSpPr>
        <p:spPr>
          <a:xfrm>
            <a:off x="723900" y="66650"/>
            <a:ext cx="8222100" cy="781200"/>
          </a:xfrm>
          <a:prstGeom prst="rect">
            <a:avLst/>
          </a:prstGeom>
          <a:noFill/>
          <a:ln>
            <a:noFill/>
          </a:ln>
        </p:spPr>
        <p:txBody>
          <a:bodyPr anchorCtr="0" anchor="b" bIns="91425" lIns="91425" spcFirstLastPara="1" rIns="91425" wrap="square" tIns="91425">
            <a:normAutofit fontScale="90000"/>
          </a:bodyPr>
          <a:lstStyle/>
          <a:p>
            <a:pPr indent="0" lvl="0" marL="1828800" rtl="0" algn="l">
              <a:lnSpc>
                <a:spcPct val="100000"/>
              </a:lnSpc>
              <a:spcBef>
                <a:spcPts val="0"/>
              </a:spcBef>
              <a:spcAft>
                <a:spcPts val="0"/>
              </a:spcAft>
              <a:buSzPct val="111627"/>
              <a:buNone/>
            </a:pPr>
            <a:r>
              <a:rPr lang="en-GB" sz="4300">
                <a:solidFill>
                  <a:schemeClr val="dk2"/>
                </a:solidFill>
                <a:latin typeface="DM Serif Text"/>
                <a:ea typeface="DM Serif Text"/>
                <a:cs typeface="DM Serif Text"/>
                <a:sym typeface="DM Serif Text"/>
              </a:rPr>
              <a:t>Table of Contents</a:t>
            </a:r>
            <a:endParaRPr sz="4300">
              <a:solidFill>
                <a:schemeClr val="dk2"/>
              </a:solidFill>
              <a:latin typeface="DM Serif Text"/>
              <a:ea typeface="DM Serif Text"/>
              <a:cs typeface="DM Serif Text"/>
              <a:sym typeface="DM Serif Text"/>
            </a:endParaRPr>
          </a:p>
        </p:txBody>
      </p:sp>
      <p:sp>
        <p:nvSpPr>
          <p:cNvPr id="74" name="Google Shape;74;p2"/>
          <p:cNvSpPr txBox="1"/>
          <p:nvPr>
            <p:ph idx="1" type="subTitle"/>
          </p:nvPr>
        </p:nvSpPr>
        <p:spPr>
          <a:xfrm>
            <a:off x="390525" y="847847"/>
            <a:ext cx="8222100" cy="41433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t/>
            </a:r>
            <a:endParaRPr b="1">
              <a:solidFill>
                <a:schemeClr val="dk2"/>
              </a:solidFill>
            </a:endParaRPr>
          </a:p>
          <a:p>
            <a:pPr indent="0" lvl="0" marL="0" rtl="0" algn="l">
              <a:lnSpc>
                <a:spcPct val="115000"/>
              </a:lnSpc>
              <a:spcBef>
                <a:spcPts val="0"/>
              </a:spcBef>
              <a:spcAft>
                <a:spcPts val="0"/>
              </a:spcAft>
              <a:buSzPts val="1800"/>
              <a:buNone/>
            </a:pPr>
            <a:r>
              <a:t/>
            </a:r>
            <a:endParaRPr b="1">
              <a:solidFill>
                <a:srgbClr val="660000"/>
              </a:solidFill>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About Meta</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Problem Statement</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Data Overview</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Approach</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Engagement Analysis</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Users Classification</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Content Performance</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Advertisement Strategy</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Campaigns and Projections</a:t>
            </a:r>
            <a:endParaRPr b="1" sz="2000">
              <a:solidFill>
                <a:srgbClr val="66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660000"/>
              </a:buClr>
              <a:buSzPts val="2000"/>
              <a:buFont typeface="Times New Roman"/>
              <a:buChar char="❖"/>
            </a:pPr>
            <a:r>
              <a:rPr b="1" lang="en-GB" sz="2000">
                <a:solidFill>
                  <a:srgbClr val="660000"/>
                </a:solidFill>
                <a:latin typeface="Times New Roman"/>
                <a:ea typeface="Times New Roman"/>
                <a:cs typeface="Times New Roman"/>
                <a:sym typeface="Times New Roman"/>
              </a:rPr>
              <a:t>Conclusion</a:t>
            </a:r>
            <a:endParaRPr b="1" sz="2000">
              <a:solidFill>
                <a:srgbClr val="66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3"/>
          <p:cNvSpPr txBox="1"/>
          <p:nvPr>
            <p:ph type="ctrTitle"/>
          </p:nvPr>
        </p:nvSpPr>
        <p:spPr>
          <a:xfrm>
            <a:off x="390525" y="66675"/>
            <a:ext cx="8222100" cy="933600"/>
          </a:xfrm>
          <a:prstGeom prst="rect">
            <a:avLst/>
          </a:prstGeom>
          <a:noFill/>
          <a:ln>
            <a:noFill/>
          </a:ln>
        </p:spPr>
        <p:txBody>
          <a:bodyPr anchorCtr="0" anchor="b" bIns="91425" lIns="91425" spcFirstLastPara="1" rIns="91425" wrap="square" tIns="91425">
            <a:normAutofit/>
          </a:bodyPr>
          <a:lstStyle/>
          <a:p>
            <a:pPr indent="0" lvl="0" marL="2286000" rtl="0" algn="l">
              <a:lnSpc>
                <a:spcPct val="100000"/>
              </a:lnSpc>
              <a:spcBef>
                <a:spcPts val="0"/>
              </a:spcBef>
              <a:spcAft>
                <a:spcPts val="0"/>
              </a:spcAft>
              <a:buSzPts val="4800"/>
              <a:buNone/>
            </a:pPr>
            <a:r>
              <a:rPr lang="en-GB" sz="4300">
                <a:solidFill>
                  <a:schemeClr val="dk2"/>
                </a:solidFill>
                <a:latin typeface="DM Serif Text"/>
                <a:ea typeface="DM Serif Text"/>
                <a:cs typeface="DM Serif Text"/>
                <a:sym typeface="DM Serif Text"/>
              </a:rPr>
              <a:t>About Meta</a:t>
            </a:r>
            <a:endParaRPr sz="4300">
              <a:solidFill>
                <a:schemeClr val="dk2"/>
              </a:solidFill>
              <a:latin typeface="DM Serif Text"/>
              <a:ea typeface="DM Serif Text"/>
              <a:cs typeface="DM Serif Text"/>
              <a:sym typeface="DM Serif Text"/>
            </a:endParaRPr>
          </a:p>
        </p:txBody>
      </p:sp>
      <p:sp>
        <p:nvSpPr>
          <p:cNvPr id="80" name="Google Shape;80;p3"/>
          <p:cNvSpPr txBox="1"/>
          <p:nvPr>
            <p:ph idx="1" type="subTitle"/>
          </p:nvPr>
        </p:nvSpPr>
        <p:spPr>
          <a:xfrm>
            <a:off x="220125" y="916775"/>
            <a:ext cx="8562900" cy="4143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7350">
                <a:solidFill>
                  <a:srgbClr val="5B0F00"/>
                </a:solidFill>
                <a:latin typeface="Times New Roman"/>
                <a:ea typeface="Times New Roman"/>
                <a:cs typeface="Times New Roman"/>
                <a:sym typeface="Times New Roman"/>
              </a:rPr>
              <a:t>In 2004, Mark Zuckerberg laid the foundation for this vision with the launch of Facebook, a social media platform that would go on to change the way we interact online. Fast forward to October 2021, when the company rebranded as Meta, signaling its commitment to building the metaverse – a digital frontier where people can connect, work, and play in virtual worlds that seamlessly blend with the physical world.</a:t>
            </a:r>
            <a:endParaRPr sz="7350">
              <a:solidFill>
                <a:srgbClr val="5B0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7350">
                <a:solidFill>
                  <a:srgbClr val="5B0F00"/>
                </a:solidFill>
                <a:latin typeface="Times New Roman"/>
                <a:ea typeface="Times New Roman"/>
                <a:cs typeface="Times New Roman"/>
                <a:sym typeface="Times New Roman"/>
              </a:rPr>
              <a:t>Meta's ecosystem is a rich tapestry of technologies and platforms, each designed to enhance the user experience. From social media giants like Facebook, Instagram, and WhatsApp to cutting-edge augmented and virtual reality technologies like Oculus, every component works in harmony to bring the metaverse to life.As we embark on this exciting journey, one thing becomes clear: the metaverse has the potential to revolutionize human connection. Imagine attending virtual concerts, collaborating with colleagues from around the world, or simply hanging out with friends in a virtual environment that feels almost indistinguishable from reality. The possibilities are endless, and Meta is at the forefront of this revolution.</a:t>
            </a:r>
            <a:endParaRPr sz="7350">
              <a:solidFill>
                <a:srgbClr val="5B0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5050">
              <a:latin typeface="Times New Roman"/>
              <a:ea typeface="Times New Roman"/>
              <a:cs typeface="Times New Roman"/>
              <a:sym typeface="Times New Roman"/>
            </a:endParaRPr>
          </a:p>
          <a:p>
            <a:pPr indent="0" lvl="0" marL="0" rtl="0" algn="l">
              <a:lnSpc>
                <a:spcPct val="100000"/>
              </a:lnSpc>
              <a:spcBef>
                <a:spcPts val="0"/>
              </a:spcBef>
              <a:spcAft>
                <a:spcPts val="0"/>
              </a:spcAft>
              <a:buSzPct val="90000"/>
              <a:buNone/>
            </a:pPr>
            <a:r>
              <a:t/>
            </a:r>
            <a:endParaRPr sz="2000">
              <a:latin typeface="Times New Roman"/>
              <a:ea typeface="Times New Roman"/>
              <a:cs typeface="Times New Roman"/>
              <a:sym typeface="Times New Roman"/>
            </a:endParaRPr>
          </a:p>
        </p:txBody>
      </p:sp>
      <p:pic>
        <p:nvPicPr>
          <p:cNvPr id="81" name="Google Shape;81;p3"/>
          <p:cNvPicPr preferRelativeResize="0"/>
          <p:nvPr/>
        </p:nvPicPr>
        <p:blipFill rotWithShape="1">
          <a:blip r:embed="rId4">
            <a:alphaModFix/>
          </a:blip>
          <a:srcRect b="14769" l="10870" r="9783" t="13044"/>
          <a:stretch/>
        </p:blipFill>
        <p:spPr>
          <a:xfrm>
            <a:off x="5786450" y="209550"/>
            <a:ext cx="777370" cy="707226"/>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4"/>
          <p:cNvSpPr txBox="1"/>
          <p:nvPr>
            <p:ph type="ctrTitle"/>
          </p:nvPr>
        </p:nvSpPr>
        <p:spPr>
          <a:xfrm>
            <a:off x="390525" y="219075"/>
            <a:ext cx="8222100" cy="933600"/>
          </a:xfrm>
          <a:prstGeom prst="rect">
            <a:avLst/>
          </a:prstGeom>
          <a:noFill/>
          <a:ln>
            <a:noFill/>
          </a:ln>
        </p:spPr>
        <p:txBody>
          <a:bodyPr anchorCtr="0" anchor="b" bIns="91425" lIns="91425" spcFirstLastPara="1" rIns="91425" wrap="square" tIns="91425">
            <a:normAutofit/>
          </a:bodyPr>
          <a:lstStyle/>
          <a:p>
            <a:pPr indent="0" lvl="0" marL="1371600" rtl="0" algn="l">
              <a:lnSpc>
                <a:spcPct val="100000"/>
              </a:lnSpc>
              <a:spcBef>
                <a:spcPts val="0"/>
              </a:spcBef>
              <a:spcAft>
                <a:spcPts val="0"/>
              </a:spcAft>
              <a:buSzPts val="4800"/>
              <a:buNone/>
            </a:pPr>
            <a:r>
              <a:rPr lang="en-GB" sz="4300">
                <a:solidFill>
                  <a:srgbClr val="5B0F00"/>
                </a:solidFill>
                <a:latin typeface="DM Serif Text"/>
                <a:ea typeface="DM Serif Text"/>
                <a:cs typeface="DM Serif Text"/>
                <a:sym typeface="DM Serif Text"/>
              </a:rPr>
              <a:t>Problem Statement</a:t>
            </a:r>
            <a:endParaRPr sz="4300">
              <a:solidFill>
                <a:srgbClr val="5B0F00"/>
              </a:solidFill>
              <a:latin typeface="DM Serif Text"/>
              <a:ea typeface="DM Serif Text"/>
              <a:cs typeface="DM Serif Text"/>
              <a:sym typeface="DM Serif Text"/>
            </a:endParaRPr>
          </a:p>
        </p:txBody>
      </p:sp>
      <p:sp>
        <p:nvSpPr>
          <p:cNvPr id="87" name="Google Shape;87;p4"/>
          <p:cNvSpPr txBox="1"/>
          <p:nvPr>
            <p:ph idx="1" type="subTitle"/>
          </p:nvPr>
        </p:nvSpPr>
        <p:spPr>
          <a:xfrm>
            <a:off x="460950" y="1094102"/>
            <a:ext cx="8222100" cy="3865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800"/>
              <a:buNone/>
            </a:pPr>
            <a:r>
              <a:rPr lang="en-GB" sz="2000">
                <a:solidFill>
                  <a:srgbClr val="5B0F00"/>
                </a:solidFill>
                <a:latin typeface="Times New Roman"/>
                <a:ea typeface="Times New Roman"/>
                <a:cs typeface="Times New Roman"/>
                <a:sym typeface="Times New Roman"/>
              </a:rPr>
              <a:t>You are hired as a data analyst at Meta and asked to collaborate with the Marketing team. Marketing teams want to leverage Instagram's user data to develop targeted marketing strategies that will increase user engagement, retention, and acquisition. Provide insights and recommendations to address the following objectives.</a:t>
            </a:r>
            <a:endParaRPr sz="2000">
              <a:solidFill>
                <a:srgbClr val="5B0F00"/>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5"/>
          <p:cNvSpPr txBox="1"/>
          <p:nvPr>
            <p:ph type="ctrTitle"/>
          </p:nvPr>
        </p:nvSpPr>
        <p:spPr>
          <a:xfrm>
            <a:off x="773900" y="71450"/>
            <a:ext cx="7914900" cy="776400"/>
          </a:xfrm>
          <a:prstGeom prst="rect">
            <a:avLst/>
          </a:prstGeom>
          <a:noFill/>
          <a:ln>
            <a:noFill/>
          </a:ln>
        </p:spPr>
        <p:txBody>
          <a:bodyPr anchorCtr="0" anchor="b" bIns="91425" lIns="91425" spcFirstLastPara="1" rIns="91425" wrap="square" tIns="91425">
            <a:normAutofit fontScale="90000"/>
          </a:bodyPr>
          <a:lstStyle/>
          <a:p>
            <a:pPr indent="0" lvl="0" marL="1828800" rtl="0" algn="l">
              <a:lnSpc>
                <a:spcPct val="100000"/>
              </a:lnSpc>
              <a:spcBef>
                <a:spcPts val="0"/>
              </a:spcBef>
              <a:spcAft>
                <a:spcPts val="0"/>
              </a:spcAft>
              <a:buSzPct val="111627"/>
              <a:buNone/>
            </a:pPr>
            <a:r>
              <a:rPr lang="en-GB" sz="4300">
                <a:solidFill>
                  <a:srgbClr val="5B0F00"/>
                </a:solidFill>
                <a:latin typeface="DM Serif Text"/>
                <a:ea typeface="DM Serif Text"/>
                <a:cs typeface="DM Serif Text"/>
                <a:sym typeface="DM Serif Text"/>
              </a:rPr>
              <a:t>Data Overview</a:t>
            </a:r>
            <a:endParaRPr sz="4300">
              <a:solidFill>
                <a:srgbClr val="5B0F00"/>
              </a:solidFill>
              <a:latin typeface="DM Serif Text"/>
              <a:ea typeface="DM Serif Text"/>
              <a:cs typeface="DM Serif Text"/>
              <a:sym typeface="DM Serif Text"/>
            </a:endParaRPr>
          </a:p>
        </p:txBody>
      </p:sp>
      <p:pic>
        <p:nvPicPr>
          <p:cNvPr id="93" name="Google Shape;93;p5"/>
          <p:cNvPicPr preferRelativeResize="0"/>
          <p:nvPr/>
        </p:nvPicPr>
        <p:blipFill rotWithShape="1">
          <a:blip r:embed="rId4">
            <a:alphaModFix/>
          </a:blip>
          <a:srcRect b="0" l="0" r="0" t="0"/>
          <a:stretch/>
        </p:blipFill>
        <p:spPr>
          <a:xfrm>
            <a:off x="140700" y="935544"/>
            <a:ext cx="3335099" cy="3890181"/>
          </a:xfrm>
          <a:prstGeom prst="rect">
            <a:avLst/>
          </a:prstGeom>
          <a:noFill/>
          <a:ln>
            <a:noFill/>
          </a:ln>
        </p:spPr>
      </p:pic>
      <p:sp>
        <p:nvSpPr>
          <p:cNvPr id="94" name="Google Shape;94;p5"/>
          <p:cNvSpPr txBox="1"/>
          <p:nvPr/>
        </p:nvSpPr>
        <p:spPr>
          <a:xfrm>
            <a:off x="3475800" y="885225"/>
            <a:ext cx="5668200" cy="39405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7 Tables are present in the given dataset.</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number of users are 100.</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number of posts made so far is 257.</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number of likes posted by the users on posts is 8782.</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number of comments on all posts are 7488.</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Total number of engagement is calculated by adding total likes and total comments by an user.</a:t>
            </a:r>
            <a:endParaRPr i="0" sz="1700" u="none" cap="none" strike="noStrike">
              <a:solidFill>
                <a:srgbClr val="5B0F00"/>
              </a:solidFill>
              <a:latin typeface="Times New Roman"/>
              <a:ea typeface="Times New Roman"/>
              <a:cs typeface="Times New Roman"/>
              <a:sym typeface="Times New Roman"/>
            </a:endParaRPr>
          </a:p>
          <a:p>
            <a:pPr indent="-336550" lvl="0" marL="457200" marR="0" rtl="0" algn="l">
              <a:lnSpc>
                <a:spcPct val="150000"/>
              </a:lnSpc>
              <a:spcBef>
                <a:spcPts val="0"/>
              </a:spcBef>
              <a:spcAft>
                <a:spcPts val="0"/>
              </a:spcAft>
              <a:buClr>
                <a:srgbClr val="5B0F00"/>
              </a:buClr>
              <a:buSzPts val="1700"/>
              <a:buFont typeface="Times New Roman"/>
              <a:buChar char="●"/>
            </a:pPr>
            <a:r>
              <a:rPr i="0" lang="en-GB" sz="1700" u="none" cap="none" strike="noStrike">
                <a:solidFill>
                  <a:srgbClr val="5B0F00"/>
                </a:solidFill>
                <a:latin typeface="Times New Roman"/>
                <a:ea typeface="Times New Roman"/>
                <a:cs typeface="Times New Roman"/>
                <a:sym typeface="Times New Roman"/>
              </a:rPr>
              <a:t>Engagement rate is calculated by dividing total engagements by number of posts.</a:t>
            </a:r>
            <a:endParaRPr i="0" sz="1700" u="none" cap="none" strike="noStrike">
              <a:solidFill>
                <a:srgbClr val="5B0F0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6"/>
          <p:cNvSpPr txBox="1"/>
          <p:nvPr>
            <p:ph type="ctrTitle"/>
          </p:nvPr>
        </p:nvSpPr>
        <p:spPr>
          <a:xfrm>
            <a:off x="390525" y="95250"/>
            <a:ext cx="8040000" cy="676500"/>
          </a:xfrm>
          <a:prstGeom prst="rect">
            <a:avLst/>
          </a:prstGeom>
          <a:noFill/>
          <a:ln>
            <a:noFill/>
          </a:ln>
        </p:spPr>
        <p:txBody>
          <a:bodyPr anchorCtr="0" anchor="b" bIns="91425" lIns="91425" spcFirstLastPara="1" rIns="91425" wrap="square" tIns="91425">
            <a:normAutofit fontScale="90000"/>
          </a:bodyPr>
          <a:lstStyle/>
          <a:p>
            <a:pPr indent="0" lvl="0" marL="2743200" rtl="0" algn="l">
              <a:lnSpc>
                <a:spcPct val="100000"/>
              </a:lnSpc>
              <a:spcBef>
                <a:spcPts val="0"/>
              </a:spcBef>
              <a:spcAft>
                <a:spcPts val="0"/>
              </a:spcAft>
              <a:buSzPct val="120000"/>
              <a:buNone/>
            </a:pPr>
            <a:r>
              <a:rPr lang="en-GB" sz="4000">
                <a:solidFill>
                  <a:srgbClr val="5B0F00"/>
                </a:solidFill>
                <a:latin typeface="DM Serif Text"/>
                <a:ea typeface="DM Serif Text"/>
                <a:cs typeface="DM Serif Text"/>
                <a:sym typeface="DM Serif Text"/>
              </a:rPr>
              <a:t>Approach</a:t>
            </a:r>
            <a:endParaRPr sz="4000">
              <a:solidFill>
                <a:srgbClr val="5B0F00"/>
              </a:solidFill>
              <a:latin typeface="DM Serif Text"/>
              <a:ea typeface="DM Serif Text"/>
              <a:cs typeface="DM Serif Text"/>
              <a:sym typeface="DM Serif Text"/>
            </a:endParaRPr>
          </a:p>
        </p:txBody>
      </p:sp>
      <p:sp>
        <p:nvSpPr>
          <p:cNvPr id="100" name="Google Shape;100;p6"/>
          <p:cNvSpPr txBox="1"/>
          <p:nvPr/>
        </p:nvSpPr>
        <p:spPr>
          <a:xfrm>
            <a:off x="214325" y="771675"/>
            <a:ext cx="8216400" cy="4038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Clr>
                <a:srgbClr val="5B0F00"/>
              </a:buClr>
              <a:buSzPts val="1500"/>
              <a:buFont typeface="Nunito"/>
              <a:buChar char="❖"/>
            </a:pPr>
            <a:r>
              <a:rPr b="1" i="0" lang="en-GB" sz="1600" u="none" cap="none" strike="noStrike">
                <a:solidFill>
                  <a:srgbClr val="5B0F00"/>
                </a:solidFill>
                <a:latin typeface="Times New Roman"/>
                <a:ea typeface="Times New Roman"/>
                <a:cs typeface="Times New Roman"/>
                <a:sym typeface="Times New Roman"/>
              </a:rPr>
              <a:t>Understanding Statistics:</a:t>
            </a:r>
            <a:r>
              <a:rPr b="0" i="0" lang="en-GB" sz="1500" u="none" cap="none" strike="noStrike">
                <a:solidFill>
                  <a:srgbClr val="5B0F00"/>
                </a:solidFill>
                <a:latin typeface="Times New Roman"/>
                <a:ea typeface="Times New Roman"/>
                <a:cs typeface="Times New Roman"/>
                <a:sym typeface="Times New Roman"/>
              </a:rPr>
              <a:t> Calculated basic statistics like total number of users and respective posts posted, likes, comments achieved</a:t>
            </a:r>
            <a:endParaRPr b="0" i="0" sz="1500" u="none" cap="none" strike="noStrike">
              <a:solidFill>
                <a:srgbClr val="5B0F00"/>
              </a:solidFill>
              <a:latin typeface="Times New Roman"/>
              <a:ea typeface="Times New Roman"/>
              <a:cs typeface="Times New Roman"/>
              <a:sym typeface="Times New Roman"/>
            </a:endParaRPr>
          </a:p>
          <a:p>
            <a:pPr indent="-330200" lvl="0" marL="457200" marR="0" rtl="0" algn="l">
              <a:lnSpc>
                <a:spcPct val="115000"/>
              </a:lnSpc>
              <a:spcBef>
                <a:spcPts val="1000"/>
              </a:spcBef>
              <a:spcAft>
                <a:spcPts val="0"/>
              </a:spcAft>
              <a:buClr>
                <a:srgbClr val="5B0F00"/>
              </a:buClr>
              <a:buSzPts val="1600"/>
              <a:buFont typeface="Times New Roman"/>
              <a:buChar char="❖"/>
            </a:pPr>
            <a:r>
              <a:rPr b="1" i="0" lang="en-GB" sz="1600" u="none" cap="none" strike="noStrike">
                <a:solidFill>
                  <a:srgbClr val="5B0F00"/>
                </a:solidFill>
                <a:latin typeface="Times New Roman"/>
                <a:ea typeface="Times New Roman"/>
                <a:cs typeface="Times New Roman"/>
                <a:sym typeface="Times New Roman"/>
              </a:rPr>
              <a:t>Data Cleaning and Validation: </a:t>
            </a:r>
            <a:r>
              <a:rPr b="0" i="0" lang="en-GB" sz="1500" u="none" cap="none" strike="noStrike">
                <a:solidFill>
                  <a:srgbClr val="5B0F00"/>
                </a:solidFill>
                <a:latin typeface="Times New Roman"/>
                <a:ea typeface="Times New Roman"/>
                <a:cs typeface="Times New Roman"/>
                <a:sym typeface="Times New Roman"/>
              </a:rPr>
              <a:t>Checked and removed duplicates in the data sets also treated null values.</a:t>
            </a:r>
            <a:endParaRPr b="0" i="0" sz="1500" u="none" cap="none" strike="noStrike">
              <a:solidFill>
                <a:srgbClr val="5B0F00"/>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5B0F00"/>
              </a:buClr>
              <a:buSzPts val="1700"/>
              <a:buFont typeface="Times New Roman"/>
              <a:buChar char="❖"/>
            </a:pPr>
            <a:r>
              <a:rPr b="1" i="0" lang="en-GB" sz="1600" u="none" cap="none" strike="noStrike">
                <a:solidFill>
                  <a:srgbClr val="5B0F00"/>
                </a:solidFill>
                <a:latin typeface="Times New Roman"/>
                <a:ea typeface="Times New Roman"/>
                <a:cs typeface="Times New Roman"/>
                <a:sym typeface="Times New Roman"/>
              </a:rPr>
              <a:t>Analysis: </a:t>
            </a:r>
            <a:r>
              <a:rPr b="0" i="0" lang="en-GB" sz="1500" u="none" cap="none" strike="noStrike">
                <a:solidFill>
                  <a:srgbClr val="5B0F00"/>
                </a:solidFill>
                <a:latin typeface="Times New Roman"/>
                <a:ea typeface="Times New Roman"/>
                <a:cs typeface="Times New Roman"/>
                <a:sym typeface="Times New Roman"/>
              </a:rPr>
              <a:t>Utilized sql techniques such as Common Table Expressions (CTE), Aggregate Functions:(AVG, COUNT,ROUND, etc), Subqueries, Group By clause, Rank,Window functions.</a:t>
            </a:r>
            <a:endParaRPr b="0" i="0" sz="1500" u="none" cap="none" strike="noStrike">
              <a:solidFill>
                <a:srgbClr val="5B0F00"/>
              </a:solidFill>
              <a:latin typeface="Times New Roman"/>
              <a:ea typeface="Times New Roman"/>
              <a:cs typeface="Times New Roman"/>
              <a:sym typeface="Times New Roman"/>
            </a:endParaRPr>
          </a:p>
          <a:p>
            <a:pPr indent="-330200" lvl="0" marL="457200" marR="0" rtl="0" algn="l">
              <a:lnSpc>
                <a:spcPct val="115000"/>
              </a:lnSpc>
              <a:spcBef>
                <a:spcPts val="0"/>
              </a:spcBef>
              <a:spcAft>
                <a:spcPts val="0"/>
              </a:spcAft>
              <a:buClr>
                <a:srgbClr val="5B0F00"/>
              </a:buClr>
              <a:buSzPts val="1600"/>
              <a:buFont typeface="Nunito"/>
              <a:buChar char="❖"/>
            </a:pPr>
            <a:r>
              <a:rPr b="1" i="0" lang="en-GB" sz="1600" u="none" cap="none" strike="noStrike">
                <a:solidFill>
                  <a:srgbClr val="5B0F00"/>
                </a:solidFill>
                <a:latin typeface="Times New Roman"/>
                <a:ea typeface="Times New Roman"/>
                <a:cs typeface="Times New Roman"/>
                <a:sym typeface="Times New Roman"/>
              </a:rPr>
              <a:t>Data Visualization</a:t>
            </a:r>
            <a:r>
              <a:rPr b="1" i="0" lang="en-GB" sz="1500" u="none" cap="none" strike="noStrike">
                <a:solidFill>
                  <a:srgbClr val="5B0F00"/>
                </a:solidFill>
                <a:latin typeface="Times New Roman"/>
                <a:ea typeface="Times New Roman"/>
                <a:cs typeface="Times New Roman"/>
                <a:sym typeface="Times New Roman"/>
              </a:rPr>
              <a:t>:</a:t>
            </a:r>
            <a:r>
              <a:rPr b="0" i="0" lang="en-GB" sz="1500" u="none" cap="none" strike="noStrike">
                <a:solidFill>
                  <a:srgbClr val="5B0F00"/>
                </a:solidFill>
                <a:latin typeface="Times New Roman"/>
                <a:ea typeface="Times New Roman"/>
                <a:cs typeface="Times New Roman"/>
                <a:sym typeface="Times New Roman"/>
              </a:rPr>
              <a:t> Visualized key metrics such as total posts, likes, and comments to provide a clear representation of user activity levels. Created charts and graphs to rank users based on engagement rates and to highlight the most influential hashtags.</a:t>
            </a:r>
            <a:endParaRPr b="0" i="0" sz="1600" u="none" cap="none" strike="noStrike">
              <a:solidFill>
                <a:srgbClr val="5B0F00"/>
              </a:solidFill>
              <a:latin typeface="Times New Roman"/>
              <a:ea typeface="Times New Roman"/>
              <a:cs typeface="Times New Roman"/>
              <a:sym typeface="Times New Roman"/>
            </a:endParaRPr>
          </a:p>
          <a:p>
            <a:pPr indent="-336550" lvl="0" marL="457200" marR="0" rtl="0" algn="l">
              <a:lnSpc>
                <a:spcPct val="115000"/>
              </a:lnSpc>
              <a:spcBef>
                <a:spcPts val="1000"/>
              </a:spcBef>
              <a:spcAft>
                <a:spcPts val="0"/>
              </a:spcAft>
              <a:buClr>
                <a:srgbClr val="5B0F00"/>
              </a:buClr>
              <a:buSzPts val="1700"/>
              <a:buFont typeface="Times New Roman"/>
              <a:buChar char="❖"/>
            </a:pPr>
            <a:r>
              <a:rPr b="1" i="0" lang="en-GB" sz="1600" u="none" cap="none" strike="noStrike">
                <a:solidFill>
                  <a:srgbClr val="5B0F00"/>
                </a:solidFill>
                <a:latin typeface="Times New Roman"/>
                <a:ea typeface="Times New Roman"/>
                <a:cs typeface="Times New Roman"/>
                <a:sym typeface="Times New Roman"/>
              </a:rPr>
              <a:t>Strategy Making: </a:t>
            </a:r>
            <a:r>
              <a:rPr b="0" i="0" lang="en-GB" sz="1600" u="none" cap="none" strike="noStrike">
                <a:solidFill>
                  <a:srgbClr val="5B0F00"/>
                </a:solidFill>
                <a:latin typeface="Times New Roman"/>
                <a:ea typeface="Times New Roman"/>
                <a:cs typeface="Times New Roman"/>
                <a:sym typeface="Times New Roman"/>
              </a:rPr>
              <a:t>Prepared plans and strategies for increasing user retention and increasing engagement activities.</a:t>
            </a:r>
            <a:endParaRPr b="0" i="0" sz="1600" u="none" cap="none" strike="noStrike">
              <a:solidFill>
                <a:srgbClr val="5B0F00"/>
              </a:solidFill>
              <a:latin typeface="Times New Roman"/>
              <a:ea typeface="Times New Roman"/>
              <a:cs typeface="Times New Roman"/>
              <a:sym typeface="Times New Roman"/>
            </a:endParaRPr>
          </a:p>
          <a:p>
            <a:pPr indent="-336550" lvl="0" marL="457200" marR="0" rtl="0" algn="l">
              <a:lnSpc>
                <a:spcPct val="115000"/>
              </a:lnSpc>
              <a:spcBef>
                <a:spcPts val="0"/>
              </a:spcBef>
              <a:spcAft>
                <a:spcPts val="0"/>
              </a:spcAft>
              <a:buClr>
                <a:srgbClr val="5B0F00"/>
              </a:buClr>
              <a:buSzPts val="1700"/>
              <a:buFont typeface="Times New Roman"/>
              <a:buChar char="❖"/>
            </a:pPr>
            <a:r>
              <a:rPr b="1" i="0" lang="en-GB" sz="1600" u="none" cap="none" strike="noStrike">
                <a:solidFill>
                  <a:srgbClr val="5B0F00"/>
                </a:solidFill>
                <a:latin typeface="Times New Roman"/>
                <a:ea typeface="Times New Roman"/>
                <a:cs typeface="Times New Roman"/>
                <a:sym typeface="Times New Roman"/>
              </a:rPr>
              <a:t>Implementation-</a:t>
            </a:r>
            <a:r>
              <a:rPr b="0" i="0" lang="en-GB" sz="1600" u="none" cap="none" strike="noStrike">
                <a:solidFill>
                  <a:srgbClr val="5B0F00"/>
                </a:solidFill>
                <a:latin typeface="Times New Roman"/>
                <a:ea typeface="Times New Roman"/>
                <a:cs typeface="Times New Roman"/>
                <a:sym typeface="Times New Roman"/>
              </a:rPr>
              <a:t>Implementation of the plans and strategy are also discussed for optimised and better results.</a:t>
            </a:r>
            <a:endParaRPr b="0" i="0" sz="1600" u="none" cap="none" strike="noStrike">
              <a:solidFill>
                <a:srgbClr val="5B0F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7"/>
          <p:cNvSpPr txBox="1"/>
          <p:nvPr>
            <p:ph type="ctrTitle"/>
          </p:nvPr>
        </p:nvSpPr>
        <p:spPr>
          <a:xfrm>
            <a:off x="547700" y="119075"/>
            <a:ext cx="8064900" cy="652500"/>
          </a:xfrm>
          <a:prstGeom prst="rect">
            <a:avLst/>
          </a:prstGeom>
          <a:noFill/>
          <a:ln>
            <a:noFill/>
          </a:ln>
        </p:spPr>
        <p:txBody>
          <a:bodyPr anchorCtr="0" anchor="b" bIns="91425" lIns="91425" spcFirstLastPara="1" rIns="91425" wrap="square" tIns="91425">
            <a:normAutofit fontScale="90000"/>
          </a:bodyPr>
          <a:lstStyle/>
          <a:p>
            <a:pPr indent="0" lvl="0" marL="1371600" rtl="0" algn="l">
              <a:lnSpc>
                <a:spcPct val="100000"/>
              </a:lnSpc>
              <a:spcBef>
                <a:spcPts val="0"/>
              </a:spcBef>
              <a:spcAft>
                <a:spcPts val="0"/>
              </a:spcAft>
              <a:buSzPct val="100000"/>
              <a:buNone/>
            </a:pPr>
            <a:r>
              <a:rPr lang="en-GB">
                <a:solidFill>
                  <a:srgbClr val="5B0F00"/>
                </a:solidFill>
                <a:latin typeface="DM Serif Text"/>
                <a:ea typeface="DM Serif Text"/>
                <a:cs typeface="DM Serif Text"/>
                <a:sym typeface="DM Serif Text"/>
              </a:rPr>
              <a:t>Engagement Analysis</a:t>
            </a:r>
            <a:endParaRPr>
              <a:solidFill>
                <a:srgbClr val="5B0F00"/>
              </a:solidFill>
              <a:latin typeface="DM Serif Text"/>
              <a:ea typeface="DM Serif Text"/>
              <a:cs typeface="DM Serif Text"/>
              <a:sym typeface="DM Serif Text"/>
            </a:endParaRPr>
          </a:p>
        </p:txBody>
      </p:sp>
      <p:sp>
        <p:nvSpPr>
          <p:cNvPr id="106" name="Google Shape;106;p7"/>
          <p:cNvSpPr txBox="1"/>
          <p:nvPr/>
        </p:nvSpPr>
        <p:spPr>
          <a:xfrm>
            <a:off x="5460775" y="894250"/>
            <a:ext cx="3501900" cy="4033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5B0F00"/>
              </a:buClr>
              <a:buSzPts val="1800"/>
              <a:buFont typeface="Times New Roman"/>
              <a:buChar char="●"/>
            </a:pPr>
            <a:r>
              <a:rPr b="0" i="0" lang="en-GB" sz="1800" u="none" cap="none" strike="noStrike">
                <a:solidFill>
                  <a:srgbClr val="5B0F00"/>
                </a:solidFill>
                <a:latin typeface="Times New Roman"/>
                <a:ea typeface="Times New Roman"/>
                <a:cs typeface="Times New Roman"/>
                <a:sym typeface="Times New Roman"/>
              </a:rPr>
              <a:t>Top Users have engagement from 149 to 166.</a:t>
            </a:r>
            <a:endParaRPr b="0" i="0" sz="1800" u="none" cap="none" strike="noStrike">
              <a:solidFill>
                <a:srgbClr val="5B0F00"/>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b="0" i="0" sz="1800" u="none" cap="none" strike="noStrike">
              <a:solidFill>
                <a:srgbClr val="5B0F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5B0F00"/>
              </a:buClr>
              <a:buSzPts val="1800"/>
              <a:buFont typeface="Times New Roman"/>
              <a:buChar char="●"/>
            </a:pPr>
            <a:r>
              <a:rPr b="0" i="0" lang="en-GB" sz="1800" u="none" cap="none" strike="noStrike">
                <a:solidFill>
                  <a:srgbClr val="5B0F00"/>
                </a:solidFill>
                <a:latin typeface="Times New Roman"/>
                <a:ea typeface="Times New Roman"/>
                <a:cs typeface="Times New Roman"/>
                <a:sym typeface="Times New Roman"/>
              </a:rPr>
              <a:t>Average engagement rate of all users is 65.</a:t>
            </a:r>
            <a:endParaRPr b="0" i="0" sz="1800" u="none" cap="none" strike="noStrike">
              <a:solidFill>
                <a:srgbClr val="5B0F00"/>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b="0" i="0" sz="1800" u="none" cap="none" strike="noStrike">
              <a:solidFill>
                <a:srgbClr val="5B0F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5B0F00"/>
              </a:buClr>
              <a:buSzPts val="1800"/>
              <a:buFont typeface="Times New Roman"/>
              <a:buChar char="●"/>
            </a:pPr>
            <a:r>
              <a:rPr b="0" i="0" lang="en-GB" sz="1800" u="none" cap="none" strike="noStrike">
                <a:solidFill>
                  <a:srgbClr val="5B0F00"/>
                </a:solidFill>
                <a:latin typeface="Times New Roman"/>
                <a:ea typeface="Times New Roman"/>
                <a:cs typeface="Times New Roman"/>
                <a:sym typeface="Times New Roman"/>
              </a:rPr>
              <a:t>Only 31 users have more than average engagement rate and 18 users have more than 100.</a:t>
            </a:r>
            <a:endParaRPr b="0" i="0" sz="1800" u="none" cap="none" strike="noStrike">
              <a:solidFill>
                <a:srgbClr val="5B0F00"/>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None/>
            </a:pPr>
            <a:r>
              <a:t/>
            </a:r>
            <a:endParaRPr b="0" i="0" sz="1800" u="none" cap="none" strike="noStrike">
              <a:solidFill>
                <a:srgbClr val="5B0F00"/>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rgbClr val="5B0F00"/>
              </a:buClr>
              <a:buSzPts val="1800"/>
              <a:buFont typeface="Times New Roman"/>
              <a:buChar char="●"/>
            </a:pPr>
            <a:r>
              <a:rPr b="0" i="0" lang="en-GB" sz="1800" u="none" cap="none" strike="noStrike">
                <a:solidFill>
                  <a:srgbClr val="5B0F00"/>
                </a:solidFill>
                <a:latin typeface="Times New Roman"/>
                <a:ea typeface="Times New Roman"/>
                <a:cs typeface="Times New Roman"/>
                <a:sym typeface="Times New Roman"/>
              </a:rPr>
              <a:t>We will track their posts that gets most of the likes and comments and promote those kind of content.</a:t>
            </a:r>
            <a:endParaRPr b="0" i="0" sz="1800" u="none" cap="none" strike="noStrike">
              <a:solidFill>
                <a:srgbClr val="5B0F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B0F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pic>
        <p:nvPicPr>
          <p:cNvPr id="107" name="Google Shape;107;p7" title="Chart"/>
          <p:cNvPicPr preferRelativeResize="0"/>
          <p:nvPr/>
        </p:nvPicPr>
        <p:blipFill>
          <a:blip r:embed="rId4">
            <a:alphaModFix/>
          </a:blip>
          <a:stretch>
            <a:fillRect/>
          </a:stretch>
        </p:blipFill>
        <p:spPr>
          <a:xfrm>
            <a:off x="164325" y="1273975"/>
            <a:ext cx="5150150" cy="316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8"/>
          <p:cNvSpPr txBox="1"/>
          <p:nvPr>
            <p:ph type="ctrTitle"/>
          </p:nvPr>
        </p:nvSpPr>
        <p:spPr>
          <a:xfrm>
            <a:off x="1133475" y="73350"/>
            <a:ext cx="6831900" cy="681300"/>
          </a:xfrm>
          <a:prstGeom prst="rect">
            <a:avLst/>
          </a:prstGeom>
          <a:noFill/>
          <a:ln>
            <a:noFill/>
          </a:ln>
        </p:spPr>
        <p:txBody>
          <a:bodyPr anchorCtr="0" anchor="b" bIns="91425" lIns="91425" spcFirstLastPara="1" rIns="91425" wrap="square" tIns="91425">
            <a:normAutofit fontScale="90000"/>
          </a:bodyPr>
          <a:lstStyle/>
          <a:p>
            <a:pPr indent="0" lvl="0" marL="1371600" rtl="0" algn="l">
              <a:lnSpc>
                <a:spcPct val="100000"/>
              </a:lnSpc>
              <a:spcBef>
                <a:spcPts val="0"/>
              </a:spcBef>
              <a:spcAft>
                <a:spcPts val="0"/>
              </a:spcAft>
              <a:buSzPct val="114285"/>
              <a:buNone/>
            </a:pPr>
            <a:r>
              <a:rPr lang="en-GB" sz="4200">
                <a:solidFill>
                  <a:srgbClr val="5B0F00"/>
                </a:solidFill>
                <a:latin typeface="DM Serif Text"/>
                <a:ea typeface="DM Serif Text"/>
                <a:cs typeface="DM Serif Text"/>
                <a:sym typeface="DM Serif Text"/>
              </a:rPr>
              <a:t>User Classification</a:t>
            </a:r>
            <a:endParaRPr sz="4200">
              <a:solidFill>
                <a:srgbClr val="5B0F00"/>
              </a:solidFill>
              <a:latin typeface="DM Serif Text"/>
              <a:ea typeface="DM Serif Text"/>
              <a:cs typeface="DM Serif Text"/>
              <a:sym typeface="DM Serif Text"/>
            </a:endParaRPr>
          </a:p>
        </p:txBody>
      </p:sp>
      <p:sp>
        <p:nvSpPr>
          <p:cNvPr id="113" name="Google Shape;113;p8"/>
          <p:cNvSpPr txBox="1"/>
          <p:nvPr/>
        </p:nvSpPr>
        <p:spPr>
          <a:xfrm>
            <a:off x="286600" y="3057638"/>
            <a:ext cx="3822000" cy="11598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5B0F00"/>
              </a:buClr>
              <a:buSzPts val="1500"/>
              <a:buFont typeface="Times New Roman"/>
              <a:buChar char="❖"/>
            </a:pPr>
            <a:r>
              <a:rPr i="0" lang="en-GB" sz="1500" u="none" cap="none" strike="noStrike">
                <a:solidFill>
                  <a:srgbClr val="5B0F00"/>
                </a:solidFill>
                <a:latin typeface="Times New Roman"/>
                <a:ea typeface="Times New Roman"/>
                <a:cs typeface="Times New Roman"/>
                <a:sym typeface="Times New Roman"/>
              </a:rPr>
              <a:t>There are 30 Users who come under Highly Engaged category.</a:t>
            </a:r>
            <a:endParaRPr i="0" sz="1500" u="none" cap="none" strike="noStrike">
              <a:solidFill>
                <a:srgbClr val="5B0F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5B0F00"/>
              </a:buClr>
              <a:buSzPts val="1500"/>
              <a:buFont typeface="Times New Roman"/>
              <a:buChar char="❖"/>
            </a:pPr>
            <a:r>
              <a:rPr i="0" lang="en-GB" sz="1500" u="none" cap="none" strike="noStrike">
                <a:solidFill>
                  <a:srgbClr val="5B0F00"/>
                </a:solidFill>
                <a:latin typeface="Times New Roman"/>
                <a:ea typeface="Times New Roman"/>
                <a:cs typeface="Times New Roman"/>
                <a:sym typeface="Times New Roman"/>
              </a:rPr>
              <a:t>34 Users come under Moderately Engaged category.</a:t>
            </a:r>
            <a:endParaRPr i="0" sz="1500" u="none" cap="none" strike="noStrike">
              <a:solidFill>
                <a:srgbClr val="5B0F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5B0F00"/>
              </a:buClr>
              <a:buSzPts val="1500"/>
              <a:buFont typeface="Times New Roman"/>
              <a:buChar char="❖"/>
            </a:pPr>
            <a:r>
              <a:rPr i="0" lang="en-GB" sz="1500" u="none" cap="none" strike="noStrike">
                <a:solidFill>
                  <a:srgbClr val="5B0F00"/>
                </a:solidFill>
                <a:latin typeface="Times New Roman"/>
                <a:ea typeface="Times New Roman"/>
                <a:cs typeface="Times New Roman"/>
                <a:sym typeface="Times New Roman"/>
              </a:rPr>
              <a:t>10 user come in Less Engaged category.</a:t>
            </a:r>
            <a:endParaRPr i="0" sz="1500" u="none" cap="none" strike="noStrike">
              <a:solidFill>
                <a:srgbClr val="5B0F00"/>
              </a:solidFill>
              <a:latin typeface="Times New Roman"/>
              <a:ea typeface="Times New Roman"/>
              <a:cs typeface="Times New Roman"/>
              <a:sym typeface="Times New Roman"/>
            </a:endParaRPr>
          </a:p>
        </p:txBody>
      </p:sp>
      <p:sp>
        <p:nvSpPr>
          <p:cNvPr id="114" name="Google Shape;114;p8"/>
          <p:cNvSpPr txBox="1"/>
          <p:nvPr/>
        </p:nvSpPr>
        <p:spPr>
          <a:xfrm>
            <a:off x="5128625" y="3112725"/>
            <a:ext cx="3882300" cy="1266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5B0F00"/>
              </a:buClr>
              <a:buSzPts val="1500"/>
              <a:buFont typeface="Times New Roman"/>
              <a:buChar char="❖"/>
            </a:pPr>
            <a:r>
              <a:rPr i="0" lang="en-GB" sz="1500" u="none" cap="none" strike="noStrike">
                <a:solidFill>
                  <a:srgbClr val="5B0F00"/>
                </a:solidFill>
                <a:latin typeface="Times New Roman"/>
                <a:ea typeface="Times New Roman"/>
                <a:cs typeface="Times New Roman"/>
                <a:sym typeface="Times New Roman"/>
              </a:rPr>
              <a:t>65% of the current total users are old users. (Joined before 2017)</a:t>
            </a:r>
            <a:endParaRPr i="0" sz="1500" u="none" cap="none" strike="noStrike">
              <a:solidFill>
                <a:srgbClr val="5B0F00"/>
              </a:solidFill>
              <a:latin typeface="Times New Roman"/>
              <a:ea typeface="Times New Roman"/>
              <a:cs typeface="Times New Roman"/>
              <a:sym typeface="Times New Roman"/>
            </a:endParaRPr>
          </a:p>
          <a:p>
            <a:pPr indent="-323850" lvl="0" marL="457200" marR="0" rtl="0" algn="l">
              <a:lnSpc>
                <a:spcPct val="100000"/>
              </a:lnSpc>
              <a:spcBef>
                <a:spcPts val="0"/>
              </a:spcBef>
              <a:spcAft>
                <a:spcPts val="0"/>
              </a:spcAft>
              <a:buClr>
                <a:srgbClr val="5B0F00"/>
              </a:buClr>
              <a:buSzPts val="1500"/>
              <a:buFont typeface="Times New Roman"/>
              <a:buChar char="❖"/>
            </a:pPr>
            <a:r>
              <a:rPr i="0" lang="en-GB" sz="1500" u="none" cap="none" strike="noStrike">
                <a:solidFill>
                  <a:srgbClr val="5B0F00"/>
                </a:solidFill>
                <a:latin typeface="Times New Roman"/>
                <a:ea typeface="Times New Roman"/>
                <a:cs typeface="Times New Roman"/>
                <a:sym typeface="Times New Roman"/>
              </a:rPr>
              <a:t>Remaining 35% users are New means</a:t>
            </a:r>
            <a:endParaRPr i="0" sz="1500" u="none" cap="none" strike="noStrike">
              <a:solidFill>
                <a:srgbClr val="5B0F00"/>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500"/>
              <a:buFont typeface="Arial"/>
              <a:buNone/>
            </a:pPr>
            <a:r>
              <a:rPr i="0" lang="en-GB" sz="1500" u="none" cap="none" strike="noStrike">
                <a:solidFill>
                  <a:srgbClr val="5B0F00"/>
                </a:solidFill>
                <a:latin typeface="Times New Roman"/>
                <a:ea typeface="Times New Roman"/>
                <a:cs typeface="Times New Roman"/>
                <a:sym typeface="Times New Roman"/>
              </a:rPr>
              <a:t>They joined after 2017.</a:t>
            </a:r>
            <a:endParaRPr i="0" sz="1500" u="none" cap="none" strike="noStrike">
              <a:solidFill>
                <a:srgbClr val="5B0F00"/>
              </a:solidFill>
              <a:latin typeface="Times New Roman"/>
              <a:ea typeface="Times New Roman"/>
              <a:cs typeface="Times New Roman"/>
              <a:sym typeface="Times New Roman"/>
            </a:endParaRPr>
          </a:p>
        </p:txBody>
      </p:sp>
      <p:sp>
        <p:nvSpPr>
          <p:cNvPr id="115" name="Google Shape;115;p8"/>
          <p:cNvSpPr txBox="1"/>
          <p:nvPr/>
        </p:nvSpPr>
        <p:spPr>
          <a:xfrm>
            <a:off x="286600" y="4262800"/>
            <a:ext cx="8000100" cy="880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5B0F00"/>
              </a:buClr>
              <a:buSzPts val="1800"/>
              <a:buFont typeface="Times New Roman"/>
              <a:buChar char="●"/>
            </a:pPr>
            <a:r>
              <a:rPr b="0" i="0" lang="en-GB" sz="1800" u="none" cap="none" strike="noStrike">
                <a:solidFill>
                  <a:srgbClr val="5B0F00"/>
                </a:solidFill>
                <a:latin typeface="Times New Roman"/>
                <a:ea typeface="Times New Roman"/>
                <a:cs typeface="Times New Roman"/>
                <a:sym typeface="Times New Roman"/>
              </a:rPr>
              <a:t>These classification is so that personalized ads and campaigns can be made for different class to improve engagement rates and make interface user friendly.</a:t>
            </a:r>
            <a:endParaRPr b="0" i="0" sz="1800" u="none" cap="none" strike="noStrike">
              <a:solidFill>
                <a:srgbClr val="5B0F00"/>
              </a:solidFill>
              <a:latin typeface="Roboto"/>
              <a:ea typeface="Roboto"/>
              <a:cs typeface="Roboto"/>
              <a:sym typeface="Roboto"/>
            </a:endParaRPr>
          </a:p>
        </p:txBody>
      </p:sp>
      <p:pic>
        <p:nvPicPr>
          <p:cNvPr id="116" name="Google Shape;116;p8" title="Chart"/>
          <p:cNvPicPr preferRelativeResize="0"/>
          <p:nvPr/>
        </p:nvPicPr>
        <p:blipFill rotWithShape="1">
          <a:blip r:embed="rId4">
            <a:alphaModFix/>
          </a:blip>
          <a:srcRect b="2410" l="0" r="2133" t="0"/>
          <a:stretch/>
        </p:blipFill>
        <p:spPr>
          <a:xfrm>
            <a:off x="188125" y="800025"/>
            <a:ext cx="3882300" cy="2212250"/>
          </a:xfrm>
          <a:prstGeom prst="rect">
            <a:avLst/>
          </a:prstGeom>
          <a:noFill/>
          <a:ln>
            <a:noFill/>
          </a:ln>
        </p:spPr>
      </p:pic>
      <p:pic>
        <p:nvPicPr>
          <p:cNvPr id="117" name="Google Shape;117;p8" title="Chart"/>
          <p:cNvPicPr preferRelativeResize="0"/>
          <p:nvPr/>
        </p:nvPicPr>
        <p:blipFill>
          <a:blip r:embed="rId5">
            <a:alphaModFix/>
          </a:blip>
          <a:stretch>
            <a:fillRect/>
          </a:stretch>
        </p:blipFill>
        <p:spPr>
          <a:xfrm>
            <a:off x="4806525" y="772675"/>
            <a:ext cx="3882300" cy="226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9"/>
          <p:cNvSpPr txBox="1"/>
          <p:nvPr>
            <p:ph type="ctrTitle"/>
          </p:nvPr>
        </p:nvSpPr>
        <p:spPr>
          <a:xfrm>
            <a:off x="390525" y="83350"/>
            <a:ext cx="8222100" cy="764400"/>
          </a:xfrm>
          <a:prstGeom prst="rect">
            <a:avLst/>
          </a:prstGeom>
          <a:noFill/>
          <a:ln>
            <a:noFill/>
          </a:ln>
        </p:spPr>
        <p:txBody>
          <a:bodyPr anchorCtr="0" anchor="b" bIns="91425" lIns="91425" spcFirstLastPara="1" rIns="91425" wrap="square" tIns="91425">
            <a:noAutofit/>
          </a:bodyPr>
          <a:lstStyle/>
          <a:p>
            <a:pPr indent="0" lvl="0" marL="1828800" rtl="0" algn="l">
              <a:lnSpc>
                <a:spcPct val="100000"/>
              </a:lnSpc>
              <a:spcBef>
                <a:spcPts val="0"/>
              </a:spcBef>
              <a:spcAft>
                <a:spcPts val="0"/>
              </a:spcAft>
              <a:buSzPts val="4800"/>
              <a:buNone/>
            </a:pPr>
            <a:r>
              <a:rPr lang="en-GB" sz="3970">
                <a:solidFill>
                  <a:srgbClr val="5B0F00"/>
                </a:solidFill>
                <a:latin typeface="DM Serif Text"/>
                <a:ea typeface="DM Serif Text"/>
                <a:cs typeface="DM Serif Text"/>
                <a:sym typeface="DM Serif Text"/>
              </a:rPr>
              <a:t>Content Performance</a:t>
            </a:r>
            <a:endParaRPr sz="3970">
              <a:solidFill>
                <a:srgbClr val="5B0F00"/>
              </a:solidFill>
              <a:latin typeface="DM Serif Text"/>
              <a:ea typeface="DM Serif Text"/>
              <a:cs typeface="DM Serif Text"/>
              <a:sym typeface="DM Serif Text"/>
            </a:endParaRPr>
          </a:p>
        </p:txBody>
      </p:sp>
      <p:sp>
        <p:nvSpPr>
          <p:cNvPr id="123" name="Google Shape;123;p9"/>
          <p:cNvSpPr txBox="1"/>
          <p:nvPr>
            <p:ph idx="1" type="subTitle"/>
          </p:nvPr>
        </p:nvSpPr>
        <p:spPr>
          <a:xfrm>
            <a:off x="0" y="1161425"/>
            <a:ext cx="4601400" cy="39708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Dreamy Tag has the highest likes where as foodie tags has lowest number of likes.</a:t>
            </a:r>
            <a:endParaRPr>
              <a:solidFill>
                <a:srgbClr val="5B0F00"/>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rgbClr val="5B0F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Hashtags with high count of Likes are the popular tags among all.</a:t>
            </a:r>
            <a:endParaRPr>
              <a:solidFill>
                <a:srgbClr val="5B0F00"/>
              </a:solidFill>
              <a:latin typeface="Times New Roman"/>
              <a:ea typeface="Times New Roman"/>
              <a:cs typeface="Times New Roman"/>
              <a:sym typeface="Times New Roman"/>
            </a:endParaRPr>
          </a:p>
          <a:p>
            <a:pPr indent="0" lvl="0" marL="914400" rtl="0" algn="l">
              <a:lnSpc>
                <a:spcPct val="100000"/>
              </a:lnSpc>
              <a:spcBef>
                <a:spcPts val="0"/>
              </a:spcBef>
              <a:spcAft>
                <a:spcPts val="0"/>
              </a:spcAft>
              <a:buNone/>
            </a:pPr>
            <a:r>
              <a:t/>
            </a:r>
            <a:endParaRPr>
              <a:solidFill>
                <a:srgbClr val="5B0F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Popular tags will be promoted and influencers will promote popular tags by using them in their posts.</a:t>
            </a:r>
            <a:endParaRPr>
              <a:solidFill>
                <a:srgbClr val="5B0F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a:solidFill>
                <a:srgbClr val="5B0F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Contents related to these tags should be frequently shown on explore pages of the users to engage them.</a:t>
            </a:r>
            <a:endParaRPr>
              <a:solidFill>
                <a:srgbClr val="5B0F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a:solidFill>
                <a:srgbClr val="5B0F00"/>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5B0F00"/>
              </a:buClr>
              <a:buSzPts val="1800"/>
              <a:buFont typeface="Times New Roman"/>
              <a:buChar char="●"/>
            </a:pPr>
            <a:r>
              <a:rPr lang="en-GB">
                <a:solidFill>
                  <a:srgbClr val="5B0F00"/>
                </a:solidFill>
                <a:latin typeface="Times New Roman"/>
                <a:ea typeface="Times New Roman"/>
                <a:cs typeface="Times New Roman"/>
                <a:sym typeface="Times New Roman"/>
              </a:rPr>
              <a:t>Tags other than dreamy have very much same no. of likes so they should also be optimised.</a:t>
            </a:r>
            <a:endParaRPr>
              <a:solidFill>
                <a:srgbClr val="5B0F00"/>
              </a:solidFill>
              <a:latin typeface="Times New Roman"/>
              <a:ea typeface="Times New Roman"/>
              <a:cs typeface="Times New Roman"/>
              <a:sym typeface="Times New Roman"/>
            </a:endParaRPr>
          </a:p>
        </p:txBody>
      </p:sp>
      <p:pic>
        <p:nvPicPr>
          <p:cNvPr id="124" name="Google Shape;124;p9" title="Chart"/>
          <p:cNvPicPr preferRelativeResize="0"/>
          <p:nvPr/>
        </p:nvPicPr>
        <p:blipFill>
          <a:blip r:embed="rId4">
            <a:alphaModFix/>
          </a:blip>
          <a:stretch>
            <a:fillRect/>
          </a:stretch>
        </p:blipFill>
        <p:spPr>
          <a:xfrm>
            <a:off x="4476750" y="1603750"/>
            <a:ext cx="4500549" cy="28134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